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4" r:id="rId7"/>
    <p:sldId id="262" r:id="rId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88" autoAdjust="0"/>
    <p:restoredTop sz="94660"/>
  </p:normalViewPr>
  <p:slideViewPr>
    <p:cSldViewPr snapToGrid="0">
      <p:cViewPr>
        <p:scale>
          <a:sx n="71" d="100"/>
          <a:sy n="71" d="100"/>
        </p:scale>
        <p:origin x="624" y="5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3CF518-1419-47FA-86F1-EE5E17282C04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F6790B-30AD-48E6-A7F5-EDE366A1277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3847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B9846-CB79-47FE-A550-F9AD43BADBD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1971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We took another line in the southern part for the survey in objective to determine if the mega sequence will be the same or </a:t>
            </a:r>
            <a:r>
              <a:rPr lang="en-US" baseline="0" dirty="0" err="1" smtClean="0"/>
              <a:t>defferent</a:t>
            </a:r>
            <a:r>
              <a:rPr lang="en-US" baseline="0" dirty="0" smtClean="0"/>
              <a:t>, in this one we did the same thing we have subdivided the seismic line in 3 </a:t>
            </a:r>
            <a:r>
              <a:rPr lang="en-US" baseline="0" dirty="0" err="1" smtClean="0"/>
              <a:t>packedges.but</a:t>
            </a:r>
            <a:r>
              <a:rPr lang="en-US" baseline="0" dirty="0" smtClean="0"/>
              <a:t> When we were doing this we have problem.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B9846-CB79-47FE-A550-F9AD43BADBD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8662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B9846-CB79-47FE-A550-F9AD43BADBD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49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B9846-CB79-47FE-A550-F9AD43BADBD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8962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B9846-CB79-47FE-A550-F9AD43BADBD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0869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B9846-CB79-47FE-A550-F9AD43BADBD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618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00BD8-8E1A-4636-A18C-67E583A1FF28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1DDC3-E4B6-4C1C-B056-E40E2178554B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847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00BD8-8E1A-4636-A18C-67E583A1FF28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1DDC3-E4B6-4C1C-B056-E40E2178554B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53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00BD8-8E1A-4636-A18C-67E583A1FF28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1DDC3-E4B6-4C1C-B056-E40E2178554B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006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00BD8-8E1A-4636-A18C-67E583A1FF28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1DDC3-E4B6-4C1C-B056-E40E2178554B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57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00BD8-8E1A-4636-A18C-67E583A1FF28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1DDC3-E4B6-4C1C-B056-E40E2178554B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065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00BD8-8E1A-4636-A18C-67E583A1FF28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1DDC3-E4B6-4C1C-B056-E40E2178554B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688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00BD8-8E1A-4636-A18C-67E583A1FF28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1DDC3-E4B6-4C1C-B056-E40E2178554B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737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00BD8-8E1A-4636-A18C-67E583A1FF28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1DDC3-E4B6-4C1C-B056-E40E2178554B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918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00BD8-8E1A-4636-A18C-67E583A1FF28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1DDC3-E4B6-4C1C-B056-E40E2178554B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358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00BD8-8E1A-4636-A18C-67E583A1FF28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1DDC3-E4B6-4C1C-B056-E40E2178554B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94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00BD8-8E1A-4636-A18C-67E583A1FF28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1DDC3-E4B6-4C1C-B056-E40E2178554B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176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B00BD8-8E1A-4636-A18C-67E583A1FF28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1DDC3-E4B6-4C1C-B056-E40E2178554B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983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à coins arrondis 5"/>
          <p:cNvSpPr/>
          <p:nvPr/>
        </p:nvSpPr>
        <p:spPr>
          <a:xfrm>
            <a:off x="2073743" y="2310249"/>
            <a:ext cx="8101012" cy="1636710"/>
          </a:xfrm>
          <a:prstGeom prst="roundRect">
            <a:avLst/>
          </a:prstGeom>
          <a:solidFill>
            <a:srgbClr val="FFFFFF">
              <a:alpha val="50196"/>
            </a:srgbClr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 sz="3024" b="1" dirty="0">
              <a:solidFill>
                <a:srgbClr val="0070C0"/>
              </a:solidFill>
              <a:latin typeface="Maiandra GD" panose="020E0502030308020204" pitchFamily="34" charset="0"/>
            </a:endParaRPr>
          </a:p>
          <a:p>
            <a:pPr algn="ctr">
              <a:defRPr/>
            </a:pPr>
            <a:endParaRPr lang="fr-FR" sz="2592" b="1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89724" y="2405091"/>
            <a:ext cx="786905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Tectonic Evolution and Depositional system of the Mesozoic Section in Browse Basin, North Shelf Australia</a:t>
            </a:r>
          </a:p>
        </p:txBody>
      </p:sp>
      <p:sp>
        <p:nvSpPr>
          <p:cNvPr id="8" name="Sous-titre 2"/>
          <p:cNvSpPr txBox="1">
            <a:spLocks/>
          </p:cNvSpPr>
          <p:nvPr/>
        </p:nvSpPr>
        <p:spPr>
          <a:xfrm>
            <a:off x="4450377" y="4036963"/>
            <a:ext cx="3857626" cy="822960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fr-FR" sz="2800" b="1" i="1" dirty="0" err="1" smtClean="0">
                <a:solidFill>
                  <a:prstClr val="black"/>
                </a:solidFill>
                <a:latin typeface="Maiandra GD" panose="020E0502030308020204" pitchFamily="34" charset="0"/>
              </a:rPr>
              <a:t>Jassem</a:t>
            </a:r>
            <a:r>
              <a:rPr lang="fr-FR" sz="2800" b="1" i="1" dirty="0" smtClean="0">
                <a:solidFill>
                  <a:prstClr val="black"/>
                </a:solidFill>
                <a:latin typeface="Maiandra GD" panose="020E0502030308020204" pitchFamily="34" charset="0"/>
              </a:rPr>
              <a:t> </a:t>
            </a:r>
            <a:r>
              <a:rPr lang="fr-FR" sz="2800" b="1" i="1" dirty="0" smtClean="0">
                <a:solidFill>
                  <a:prstClr val="black"/>
                </a:solidFill>
                <a:latin typeface="Maiandra GD" panose="020E0502030308020204" pitchFamily="34" charset="0"/>
              </a:rPr>
              <a:t>GACHA</a:t>
            </a:r>
            <a:endParaRPr lang="fr-FR" sz="2800" b="1" i="1" dirty="0">
              <a:solidFill>
                <a:prstClr val="black"/>
              </a:solidFill>
              <a:latin typeface="Maiandra GD" panose="020E0502030308020204" pitchFamily="34" charset="0"/>
            </a:endParaRPr>
          </a:p>
        </p:txBody>
      </p:sp>
      <p:sp>
        <p:nvSpPr>
          <p:cNvPr id="9" name="Zone de texte 912"/>
          <p:cNvSpPr txBox="1">
            <a:spLocks/>
          </p:cNvSpPr>
          <p:nvPr/>
        </p:nvSpPr>
        <p:spPr>
          <a:xfrm>
            <a:off x="786612" y="5355648"/>
            <a:ext cx="2806223" cy="496570"/>
          </a:xfrm>
          <a:prstGeom prst="rect">
            <a:avLst/>
          </a:prstGeom>
          <a:solidFill>
            <a:srgbClr val="FFFFFF">
              <a:alpha val="50196"/>
            </a:srgbClr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100"/>
              </a:lnSpc>
              <a:spcAft>
                <a:spcPts val="600"/>
              </a:spcAft>
            </a:pPr>
            <a:r>
              <a:rPr lang="en-AU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Sedimentary Basin and Petroleum </a:t>
            </a:r>
            <a:endParaRPr lang="fr-FR" sz="1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1100"/>
              </a:lnSpc>
              <a:spcAft>
                <a:spcPts val="600"/>
              </a:spcAft>
            </a:pPr>
            <a:r>
              <a:rPr lang="en-AU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Geology Laboratory</a:t>
            </a:r>
            <a:endParaRPr lang="fr-FR" sz="1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1300"/>
              </a:lnSpc>
              <a:spcAft>
                <a:spcPts val="600"/>
              </a:spcAft>
            </a:pPr>
            <a:r>
              <a:rPr lang="en-AU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fr-FR" sz="9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Zone de texte 912"/>
          <p:cNvSpPr txBox="1">
            <a:spLocks/>
          </p:cNvSpPr>
          <p:nvPr/>
        </p:nvSpPr>
        <p:spPr>
          <a:xfrm>
            <a:off x="8655662" y="5355648"/>
            <a:ext cx="2806223" cy="496570"/>
          </a:xfrm>
          <a:prstGeom prst="rect">
            <a:avLst/>
          </a:prstGeom>
          <a:solidFill>
            <a:srgbClr val="FFFFFF">
              <a:alpha val="50196"/>
            </a:srgbClr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700"/>
              </a:lnSpc>
              <a:spcAft>
                <a:spcPts val="600"/>
              </a:spcAft>
            </a:pPr>
            <a:r>
              <a:rPr lang="en-AU" sz="1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Geodynamic</a:t>
            </a:r>
            <a:r>
              <a:rPr lang="en-A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AU" sz="1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Geomaterials</a:t>
            </a:r>
            <a:r>
              <a:rPr lang="en-A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AU" sz="1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Geodigital</a:t>
            </a:r>
            <a:r>
              <a:rPr lang="en-A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Laboratory (Lab3G</a:t>
            </a:r>
            <a:r>
              <a:rPr lang="en-AU" sz="1400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fr-FR" sz="1400" dirty="0">
              <a:solidFill>
                <a:srgbClr val="333333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1300"/>
              </a:lnSpc>
              <a:spcAft>
                <a:spcPts val="600"/>
              </a:spcAft>
            </a:pPr>
            <a:endParaRPr lang="fr-FR" sz="1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1300"/>
              </a:lnSpc>
              <a:spcAft>
                <a:spcPts val="600"/>
              </a:spcAft>
            </a:pPr>
            <a:r>
              <a:rPr lang="en-AU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fr-FR" sz="9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461267" y="1665173"/>
            <a:ext cx="18494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Key Figures: 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78857" y="173751"/>
            <a:ext cx="6090783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UNIVERSITY OF TUNIS EL MANAR </a:t>
            </a:r>
            <a:endParaRPr lang="fr-FR" dirty="0"/>
          </a:p>
          <a:p>
            <a:pPr algn="ctr"/>
            <a:r>
              <a:rPr lang="en-US" b="1" dirty="0"/>
              <a:t>FACULTY OF SCIENCES OF TUNIS </a:t>
            </a:r>
            <a:endParaRPr lang="fr-FR" dirty="0"/>
          </a:p>
          <a:p>
            <a:pPr algn="ctr"/>
            <a:r>
              <a:rPr lang="en-AU" b="1" dirty="0"/>
              <a:t>DEPARTEMENT OF GEOLOGY</a:t>
            </a:r>
            <a:endParaRPr lang="fr-FR" dirty="0"/>
          </a:p>
          <a:p>
            <a:pPr algn="ctr" defTabSz="548640">
              <a:spcAft>
                <a:spcPts val="960"/>
              </a:spcAft>
            </a:pPr>
            <a:endParaRPr lang="fr-FR" sz="2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41"/>
          <p:cNvPicPr/>
          <p:nvPr/>
        </p:nvPicPr>
        <p:blipFill>
          <a:blip r:embed="rId2"/>
          <a:stretch>
            <a:fillRect/>
          </a:stretch>
        </p:blipFill>
        <p:spPr>
          <a:xfrm>
            <a:off x="461267" y="19189"/>
            <a:ext cx="2321282" cy="1462573"/>
          </a:xfrm>
          <a:prstGeom prst="rect">
            <a:avLst/>
          </a:prstGeom>
          <a:noFill/>
        </p:spPr>
      </p:pic>
      <p:pic>
        <p:nvPicPr>
          <p:cNvPr id="14" name="Picture 2" descr="Résultat de recherche d'images pour &quot;utm. tunis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7726" y="19189"/>
            <a:ext cx="1510030" cy="1540231"/>
          </a:xfrm>
          <a:prstGeom prst="rect">
            <a:avLst/>
          </a:prstGeom>
          <a:noFill/>
          <a:extLst/>
        </p:spPr>
      </p:pic>
      <p:pic>
        <p:nvPicPr>
          <p:cNvPr id="15" name="Image 1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474" y="4319771"/>
            <a:ext cx="867225" cy="819637"/>
          </a:xfrm>
          <a:prstGeom prst="rect">
            <a:avLst/>
          </a:prstGeom>
        </p:spPr>
      </p:pic>
      <p:pic>
        <p:nvPicPr>
          <p:cNvPr id="16" name="Image 15" descr="https://scontent.xx.fbcdn.net/v/t1.15752-9/136663739_216392803443399_3665370008656174756_n.jpg?_nc_cat=111&amp;ccb=2&amp;_nc_sid=58c789&amp;_nc_ohc=o6AUhqWx9PgAX_yc94p&amp;_nc_ad=z-m&amp;_nc_cid=0&amp;_nc_ht=scontent.xx&amp;oh=6ce9f7558972c25740464fe6944f494b&amp;oe=601D6A30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8924" y="4399649"/>
            <a:ext cx="1335757" cy="7515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30610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11637324" y="1270593"/>
            <a:ext cx="3305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SE</a:t>
            </a:r>
            <a:endParaRPr lang="en-US" sz="1200" b="1" dirty="0"/>
          </a:p>
        </p:txBody>
      </p:sp>
      <p:sp>
        <p:nvSpPr>
          <p:cNvPr id="9" name="Rectangle 8"/>
          <p:cNvSpPr/>
          <p:nvPr/>
        </p:nvSpPr>
        <p:spPr>
          <a:xfrm>
            <a:off x="-98172" y="90753"/>
            <a:ext cx="5236232" cy="5492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FFC000"/>
                </a:solidFill>
                <a:latin typeface="Tw Cen MT" panose="020B0602020104020603" pitchFamily="34" charset="0"/>
              </a:rPr>
              <a:t>Mega sequence </a:t>
            </a:r>
            <a:r>
              <a:rPr lang="en-US" sz="3200" b="1" dirty="0" smtClean="0">
                <a:solidFill>
                  <a:srgbClr val="FFC000"/>
                </a:solidFill>
                <a:latin typeface="Tw Cen MT" panose="020B0602020104020603" pitchFamily="34" charset="0"/>
              </a:rPr>
              <a:t>subdivision</a:t>
            </a:r>
            <a:endParaRPr lang="en-US" sz="3200" b="1" dirty="0" smtClean="0">
              <a:solidFill>
                <a:srgbClr val="FFC000"/>
              </a:solidFill>
              <a:latin typeface="Tw Cen MT" panose="020B0602020104020603" pitchFamily="34" charset="0"/>
              <a:cs typeface="Aharoni" panose="02010803020104030203" pitchFamily="2" charset="-79"/>
            </a:endParaRPr>
          </a:p>
          <a:p>
            <a:pPr algn="ctr"/>
            <a:endParaRPr lang="en-US" b="1" dirty="0">
              <a:solidFill>
                <a:srgbClr val="FFC000"/>
              </a:solidFill>
              <a:latin typeface="Tw Cen MT" panose="020B0602020104020603" pitchFamily="34" charset="0"/>
              <a:cs typeface="Aharoni" panose="02010803020104030203" pitchFamily="2" charset="-79"/>
            </a:endParaRPr>
          </a:p>
        </p:txBody>
      </p:sp>
      <p:cxnSp>
        <p:nvCxnSpPr>
          <p:cNvPr id="10" name="Connecteur droit 9"/>
          <p:cNvCxnSpPr/>
          <p:nvPr/>
        </p:nvCxnSpPr>
        <p:spPr>
          <a:xfrm>
            <a:off x="5178042" y="68979"/>
            <a:ext cx="1190" cy="588105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30016" y="689742"/>
            <a:ext cx="12132757" cy="615286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94" y="883275"/>
            <a:ext cx="12014200" cy="3480078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4409208" y="5232516"/>
            <a:ext cx="5185266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/>
              <a:t>Fig: Mega sequence subdivision, Seismic inline 2411.</a:t>
            </a:r>
            <a:endParaRPr lang="en-US" b="1" dirty="0"/>
          </a:p>
        </p:txBody>
      </p:sp>
      <p:grpSp>
        <p:nvGrpSpPr>
          <p:cNvPr id="4" name="Groupe 3"/>
          <p:cNvGrpSpPr/>
          <p:nvPr/>
        </p:nvGrpSpPr>
        <p:grpSpPr>
          <a:xfrm>
            <a:off x="61754" y="4043132"/>
            <a:ext cx="3230958" cy="2799472"/>
            <a:chOff x="61754" y="4043132"/>
            <a:chExt cx="3230958" cy="2799472"/>
          </a:xfrm>
        </p:grpSpPr>
        <p:sp>
          <p:nvSpPr>
            <p:cNvPr id="14" name="Rectangle 13"/>
            <p:cNvSpPr/>
            <p:nvPr/>
          </p:nvSpPr>
          <p:spPr>
            <a:xfrm>
              <a:off x="1927243" y="5720133"/>
              <a:ext cx="259615" cy="27953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fr-FR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 </a:t>
              </a:r>
            </a:p>
          </p:txBody>
        </p:sp>
        <p:pic>
          <p:nvPicPr>
            <p:cNvPr id="32" name="Image 3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2735" y="4043132"/>
              <a:ext cx="2909977" cy="2799472"/>
            </a:xfrm>
            <a:prstGeom prst="rect">
              <a:avLst/>
            </a:prstGeom>
          </p:spPr>
        </p:pic>
        <p:sp>
          <p:nvSpPr>
            <p:cNvPr id="33" name="Rectangle 32"/>
            <p:cNvSpPr/>
            <p:nvPr/>
          </p:nvSpPr>
          <p:spPr>
            <a:xfrm>
              <a:off x="61754" y="5720133"/>
              <a:ext cx="1037704" cy="4001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AU" sz="1000" b="1" dirty="0" smtClean="0">
                  <a:solidFill>
                    <a:srgbClr val="333333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Intra-Jurassic</a:t>
              </a:r>
            </a:p>
            <a:p>
              <a:pPr algn="ctr"/>
              <a:r>
                <a:rPr lang="en-AU" sz="1000" b="1" dirty="0" smtClean="0">
                  <a:solidFill>
                    <a:srgbClr val="333333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structural map</a:t>
              </a:r>
              <a:endParaRPr lang="en-US" sz="1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6" name="Connecteur droit 35"/>
            <p:cNvCxnSpPr/>
            <p:nvPr/>
          </p:nvCxnSpPr>
          <p:spPr>
            <a:xfrm>
              <a:off x="1430383" y="4426013"/>
              <a:ext cx="1553175" cy="128323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ZoneTexte 15"/>
          <p:cNvSpPr txBox="1"/>
          <p:nvPr/>
        </p:nvSpPr>
        <p:spPr>
          <a:xfrm>
            <a:off x="11627513" y="1163424"/>
            <a:ext cx="3305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SE</a:t>
            </a:r>
            <a:endParaRPr lang="en-US" sz="1200" b="1" dirty="0"/>
          </a:p>
        </p:txBody>
      </p:sp>
      <p:sp>
        <p:nvSpPr>
          <p:cNvPr id="17" name="ZoneTexte 5"/>
          <p:cNvSpPr txBox="1"/>
          <p:nvPr/>
        </p:nvSpPr>
        <p:spPr>
          <a:xfrm>
            <a:off x="344216" y="2452124"/>
            <a:ext cx="1202200" cy="468455"/>
          </a:xfrm>
          <a:prstGeom prst="rect">
            <a:avLst/>
          </a:prstGeom>
          <a:solidFill>
            <a:srgbClr val="FFFFFF">
              <a:alpha val="61176"/>
            </a:srgbClr>
          </a:solidFill>
          <a:ln w="38100">
            <a:noFill/>
          </a:ln>
        </p:spPr>
        <p:txBody>
          <a:bodyPr wrap="square" rtlCol="0"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1200" b="1" kern="12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Top </a:t>
            </a:r>
            <a:r>
              <a:rPr lang="en-US" sz="1200" b="1" kern="12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Syn</a:t>
            </a:r>
            <a:r>
              <a:rPr lang="en-US" sz="1200" b="1" kern="12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-Rift</a:t>
            </a:r>
            <a:endParaRPr lang="fr-F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US" sz="1200" b="1" kern="12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Mega-Sequence</a:t>
            </a:r>
            <a:endParaRPr lang="fr-F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US" sz="1200" kern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fr-F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xfrm>
            <a:off x="9134475" y="6348501"/>
            <a:ext cx="2743200" cy="365125"/>
          </a:xfrm>
        </p:spPr>
        <p:txBody>
          <a:bodyPr/>
          <a:lstStyle/>
          <a:p>
            <a:fld id="{ECBE563C-3A4C-4034-9EDF-4A78C083A528}" type="slidenum">
              <a:rPr lang="en-US" sz="1400" b="1">
                <a:solidFill>
                  <a:schemeClr val="tx1"/>
                </a:solidFill>
              </a:rPr>
              <a:pPr/>
              <a:t>2</a:t>
            </a:fld>
            <a:endParaRPr lang="en-US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692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2"/>
          <p:cNvGrpSpPr/>
          <p:nvPr/>
        </p:nvGrpSpPr>
        <p:grpSpPr>
          <a:xfrm>
            <a:off x="172121" y="69108"/>
            <a:ext cx="11844167" cy="6697143"/>
            <a:chOff x="172121" y="69108"/>
            <a:chExt cx="11844167" cy="6697143"/>
          </a:xfrm>
        </p:grpSpPr>
        <p:sp>
          <p:nvSpPr>
            <p:cNvPr id="70" name="Rectangle 69"/>
            <p:cNvSpPr/>
            <p:nvPr/>
          </p:nvSpPr>
          <p:spPr>
            <a:xfrm>
              <a:off x="172121" y="69108"/>
              <a:ext cx="11844167" cy="6697143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" name="Image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8503" y="228600"/>
              <a:ext cx="11484785" cy="5527524"/>
            </a:xfrm>
            <a:prstGeom prst="rect">
              <a:avLst/>
            </a:prstGeom>
          </p:spPr>
        </p:pic>
        <p:grpSp>
          <p:nvGrpSpPr>
            <p:cNvPr id="65" name="Groupe 64"/>
            <p:cNvGrpSpPr/>
            <p:nvPr/>
          </p:nvGrpSpPr>
          <p:grpSpPr>
            <a:xfrm>
              <a:off x="9109906" y="4237318"/>
              <a:ext cx="2856532" cy="2528933"/>
              <a:chOff x="376948" y="4472363"/>
              <a:chExt cx="2469688" cy="2203038"/>
            </a:xfrm>
          </p:grpSpPr>
          <p:pic>
            <p:nvPicPr>
              <p:cNvPr id="66" name="Image 65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6948" y="4472363"/>
                <a:ext cx="2469688" cy="2203038"/>
              </a:xfrm>
              <a:prstGeom prst="rect">
                <a:avLst/>
              </a:prstGeom>
            </p:spPr>
          </p:pic>
          <p:cxnSp>
            <p:nvCxnSpPr>
              <p:cNvPr id="67" name="Connecteur droit 66"/>
              <p:cNvCxnSpPr/>
              <p:nvPr/>
            </p:nvCxnSpPr>
            <p:spPr>
              <a:xfrm>
                <a:off x="980722" y="5434738"/>
                <a:ext cx="1192282" cy="986923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8" name="ZoneTexte 67"/>
            <p:cNvSpPr txBox="1"/>
            <p:nvPr/>
          </p:nvSpPr>
          <p:spPr>
            <a:xfrm>
              <a:off x="3236110" y="6020909"/>
              <a:ext cx="5185266" cy="369332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Fig: Mega sequence subdivision, Seismic inline 1194.</a:t>
              </a:r>
              <a:endParaRPr lang="en-US" b="1" dirty="0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8770549" y="5830778"/>
              <a:ext cx="1037704" cy="4001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AU" sz="1000" b="1" dirty="0" smtClean="0">
                  <a:solidFill>
                    <a:srgbClr val="333333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Intra-Jurassic</a:t>
              </a:r>
            </a:p>
            <a:p>
              <a:pPr algn="ctr"/>
              <a:r>
                <a:rPr lang="en-AU" sz="1000" b="1" dirty="0" smtClean="0">
                  <a:solidFill>
                    <a:srgbClr val="333333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structural map</a:t>
              </a:r>
              <a:endParaRPr lang="en-US" sz="1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Double flèche horizontale 8"/>
          <p:cNvSpPr/>
          <p:nvPr/>
        </p:nvSpPr>
        <p:spPr>
          <a:xfrm rot="16200000">
            <a:off x="10367815" y="2874359"/>
            <a:ext cx="514471" cy="191193"/>
          </a:xfrm>
          <a:prstGeom prst="leftRightArrow">
            <a:avLst/>
          </a:prstGeom>
          <a:solidFill>
            <a:srgbClr val="FF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uble flèche horizontale 17"/>
          <p:cNvSpPr/>
          <p:nvPr/>
        </p:nvSpPr>
        <p:spPr>
          <a:xfrm rot="16200000">
            <a:off x="1517356" y="3473038"/>
            <a:ext cx="554449" cy="191193"/>
          </a:xfrm>
          <a:prstGeom prst="leftRightArrow">
            <a:avLst/>
          </a:prstGeom>
          <a:solidFill>
            <a:srgbClr val="FF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ZoneTexte 4"/>
          <p:cNvSpPr txBox="1"/>
          <p:nvPr/>
        </p:nvSpPr>
        <p:spPr>
          <a:xfrm>
            <a:off x="-102799" y="2778104"/>
            <a:ext cx="1087580" cy="276999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1200" b="1" kern="1200" dirty="0" err="1" smtClean="0">
                <a:solidFill>
                  <a:srgbClr val="92D05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Aptian-Albian</a:t>
            </a:r>
            <a:endParaRPr lang="fr-F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" name="ZoneTexte 5"/>
          <p:cNvSpPr txBox="1"/>
          <p:nvPr/>
        </p:nvSpPr>
        <p:spPr>
          <a:xfrm>
            <a:off x="-60668" y="3123329"/>
            <a:ext cx="1202200" cy="468455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square" rtlCol="0"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1200" b="1" kern="12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Top </a:t>
            </a:r>
            <a:r>
              <a:rPr lang="en-US" sz="1200" b="1" kern="12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Syn</a:t>
            </a:r>
            <a:r>
              <a:rPr lang="en-US" sz="1200" b="1" kern="12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-Rift</a:t>
            </a:r>
            <a:endParaRPr lang="fr-F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US" sz="1200" b="1" kern="12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Mega-Sequence</a:t>
            </a:r>
            <a:endParaRPr lang="fr-F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US" sz="1200" kern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fr-F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" name="ZoneTexte 5"/>
          <p:cNvSpPr txBox="1"/>
          <p:nvPr/>
        </p:nvSpPr>
        <p:spPr>
          <a:xfrm>
            <a:off x="-147702" y="3776413"/>
            <a:ext cx="1270821" cy="276999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1200" b="1" kern="1200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Top M. Jurassic</a:t>
            </a:r>
            <a:endParaRPr lang="fr-F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9030889" y="6454891"/>
            <a:ext cx="2743200" cy="365125"/>
          </a:xfrm>
        </p:spPr>
        <p:txBody>
          <a:bodyPr/>
          <a:lstStyle/>
          <a:p>
            <a:fld id="{ECBE563C-3A4C-4034-9EDF-4A78C083A528}" type="slidenum">
              <a:rPr lang="en-US" sz="1400" b="1">
                <a:solidFill>
                  <a:schemeClr val="bg1"/>
                </a:solidFill>
              </a:rPr>
              <a:pPr/>
              <a:t>3</a:t>
            </a:fld>
            <a:endParaRPr lang="en-US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140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-152480" y="257438"/>
            <a:ext cx="2358361" cy="14136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400"/>
              </a:lnSpc>
            </a:pPr>
            <a:r>
              <a:rPr lang="en-US" sz="3200" b="1" dirty="0">
                <a:solidFill>
                  <a:srgbClr val="FFC000"/>
                </a:solidFill>
                <a:latin typeface="Tw Cen MT" panose="020B0602020104020603" pitchFamily="34" charset="0"/>
              </a:rPr>
              <a:t>Mega sequence </a:t>
            </a:r>
            <a:r>
              <a:rPr lang="en-US" sz="3200" b="1" dirty="0" smtClean="0">
                <a:solidFill>
                  <a:srgbClr val="FFC000"/>
                </a:solidFill>
                <a:latin typeface="Tw Cen MT" panose="020B0602020104020603" pitchFamily="34" charset="0"/>
              </a:rPr>
              <a:t>subdivision</a:t>
            </a:r>
            <a:endParaRPr lang="en-US" sz="3200" b="1" dirty="0">
              <a:solidFill>
                <a:srgbClr val="FFC000"/>
              </a:solidFill>
              <a:latin typeface="Tw Cen MT" panose="020B0602020104020603" pitchFamily="34" charset="0"/>
              <a:cs typeface="Aharoni" panose="02010803020104030203" pitchFamily="2" charset="-79"/>
            </a:endParaRPr>
          </a:p>
        </p:txBody>
      </p:sp>
      <p:sp>
        <p:nvSpPr>
          <p:cNvPr id="18" name="Zone de texte 2"/>
          <p:cNvSpPr txBox="1">
            <a:spLocks noChangeArrowheads="1"/>
          </p:cNvSpPr>
          <p:nvPr/>
        </p:nvSpPr>
        <p:spPr bwMode="auto">
          <a:xfrm>
            <a:off x="14143544" y="355228"/>
            <a:ext cx="956310" cy="34163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ts val="1300"/>
              </a:lnSpc>
              <a:spcAft>
                <a:spcPts val="600"/>
              </a:spcAft>
            </a:pPr>
            <a:r>
              <a:rPr lang="fr-CH" sz="1200" b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Inline 2411</a:t>
            </a:r>
            <a:endParaRPr lang="fr-FR" sz="900">
              <a:solidFill>
                <a:srgbClr val="333333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e 2"/>
          <p:cNvGrpSpPr/>
          <p:nvPr/>
        </p:nvGrpSpPr>
        <p:grpSpPr>
          <a:xfrm>
            <a:off x="2260189" y="65267"/>
            <a:ext cx="9556206" cy="6746344"/>
            <a:chOff x="2260189" y="65267"/>
            <a:chExt cx="9556206" cy="6746344"/>
          </a:xfrm>
        </p:grpSpPr>
        <p:sp>
          <p:nvSpPr>
            <p:cNvPr id="17" name="Rectangle 16"/>
            <p:cNvSpPr/>
            <p:nvPr/>
          </p:nvSpPr>
          <p:spPr>
            <a:xfrm>
              <a:off x="2792997" y="6444373"/>
              <a:ext cx="1256665" cy="354330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n-US" sz="1800" b="1" kern="1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Inline 1194</a:t>
              </a:r>
              <a:endParaRPr lang="fr-FR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pic>
          <p:nvPicPr>
            <p:cNvPr id="2" name="Image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9724" y="130894"/>
              <a:ext cx="9499098" cy="6680717"/>
            </a:xfrm>
            <a:prstGeom prst="rect">
              <a:avLst/>
            </a:prstGeom>
          </p:spPr>
        </p:pic>
        <p:sp>
          <p:nvSpPr>
            <p:cNvPr id="23" name="Rectangle 22"/>
            <p:cNvSpPr/>
            <p:nvPr/>
          </p:nvSpPr>
          <p:spPr>
            <a:xfrm>
              <a:off x="2260189" y="65267"/>
              <a:ext cx="9556206" cy="674634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9103058" y="2319596"/>
              <a:ext cx="1037704" cy="4001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AU" sz="1000" b="1" dirty="0" smtClean="0">
                  <a:solidFill>
                    <a:srgbClr val="333333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Intra-Jurassic</a:t>
              </a:r>
            </a:p>
            <a:p>
              <a:pPr algn="ctr"/>
              <a:r>
                <a:rPr lang="en-AU" sz="1000" b="1" dirty="0" smtClean="0">
                  <a:solidFill>
                    <a:srgbClr val="333333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structural map</a:t>
              </a:r>
              <a:endParaRPr lang="en-US" sz="1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ZoneTexte 13"/>
            <p:cNvSpPr txBox="1"/>
            <p:nvPr/>
          </p:nvSpPr>
          <p:spPr>
            <a:xfrm>
              <a:off x="9332149" y="257438"/>
              <a:ext cx="1256665" cy="35433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n-US" sz="1800" b="1" kern="1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Inline 2411</a:t>
              </a:r>
              <a:endParaRPr lang="fr-FR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816367" y="6431465"/>
              <a:ext cx="1256665" cy="354330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n-US" sz="1800" b="1" kern="1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Inline 1194</a:t>
              </a:r>
              <a:endParaRPr lang="fr-FR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9448800" y="6446486"/>
            <a:ext cx="2743200" cy="365125"/>
          </a:xfrm>
        </p:spPr>
        <p:txBody>
          <a:bodyPr/>
          <a:lstStyle/>
          <a:p>
            <a:fld id="{ECBE563C-3A4C-4034-9EDF-4A78C083A528}" type="slidenum">
              <a:rPr lang="en-US" sz="1400" b="1">
                <a:solidFill>
                  <a:schemeClr val="tx1"/>
                </a:solidFill>
              </a:rPr>
              <a:pPr/>
              <a:t>4</a:t>
            </a:fld>
            <a:endParaRPr lang="en-US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564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886938" y="5934260"/>
            <a:ext cx="46182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b="1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Unscaled 3D </a:t>
            </a:r>
            <a:r>
              <a:rPr lang="en-AU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structural </a:t>
            </a:r>
            <a:r>
              <a:rPr lang="en-AU" b="1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model Restoration for </a:t>
            </a:r>
            <a:r>
              <a:rPr lang="en-AU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AU" b="1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Mesozoic </a:t>
            </a:r>
            <a:r>
              <a:rPr lang="en-AU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interval of the AOI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213523" y="211710"/>
            <a:ext cx="4638852" cy="88417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70C0"/>
                </a:solidFill>
                <a:latin typeface="Tw Cen MT" panose="020B0602020104020603" pitchFamily="34" charset="0"/>
                <a:cs typeface="Aharoni" panose="02010803020104030203" pitchFamily="2" charset="-79"/>
              </a:rPr>
              <a:t>Structural </a:t>
            </a:r>
            <a:r>
              <a:rPr lang="en-US" sz="3200" b="1" dirty="0" smtClean="0">
                <a:solidFill>
                  <a:srgbClr val="0070C0"/>
                </a:solidFill>
                <a:latin typeface="Tw Cen MT" panose="020B0602020104020603" pitchFamily="34" charset="0"/>
                <a:cs typeface="Aharoni" panose="02010803020104030203" pitchFamily="2" charset="-79"/>
              </a:rPr>
              <a:t>Reconstruction  of the AOI</a:t>
            </a:r>
            <a:endParaRPr lang="en-US" sz="3200" b="1" dirty="0">
              <a:solidFill>
                <a:srgbClr val="0070C0"/>
              </a:solidFill>
              <a:latin typeface="Tw Cen MT" panose="020B0602020104020603" pitchFamily="34" charset="0"/>
              <a:cs typeface="Aharoni" panose="02010803020104030203" pitchFamily="2" charset="-79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48" y="141890"/>
            <a:ext cx="6375779" cy="659636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655" y="1385899"/>
            <a:ext cx="5525203" cy="430973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4" name="ZoneTexte 3"/>
          <p:cNvSpPr txBox="1"/>
          <p:nvPr/>
        </p:nvSpPr>
        <p:spPr>
          <a:xfrm>
            <a:off x="4854388" y="5888093"/>
            <a:ext cx="157992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Syn</a:t>
            </a:r>
            <a:r>
              <a:rPr lang="en-US" b="1" dirty="0" smtClean="0"/>
              <a:t>-Rift stages</a:t>
            </a:r>
            <a:endParaRPr lang="en-US" b="1" dirty="0"/>
          </a:p>
        </p:txBody>
      </p:sp>
      <p:sp>
        <p:nvSpPr>
          <p:cNvPr id="7" name="ZoneTexte 6"/>
          <p:cNvSpPr txBox="1"/>
          <p:nvPr/>
        </p:nvSpPr>
        <p:spPr>
          <a:xfrm>
            <a:off x="10400092" y="5166435"/>
            <a:ext cx="165385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/>
              <a:t>Post-Rift stages</a:t>
            </a:r>
            <a:endParaRPr lang="en-US" b="1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9196087" y="6398028"/>
            <a:ext cx="2743200" cy="365125"/>
          </a:xfrm>
        </p:spPr>
        <p:txBody>
          <a:bodyPr/>
          <a:lstStyle/>
          <a:p>
            <a:fld id="{ECBE563C-3A4C-4034-9EDF-4A78C083A528}" type="slidenum">
              <a:rPr lang="en-US" sz="1400" b="1">
                <a:solidFill>
                  <a:schemeClr val="tx1"/>
                </a:solidFill>
              </a:rPr>
              <a:pPr/>
              <a:t>5</a:t>
            </a:fld>
            <a:endParaRPr lang="en-US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465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2280" y="2641585"/>
            <a:ext cx="2574255" cy="133882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AU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Spectral decomposition </a:t>
            </a:r>
            <a:r>
              <a:rPr lang="en-AU" b="1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AU" b="1" dirty="0" err="1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Rms</a:t>
            </a:r>
            <a:r>
              <a:rPr lang="en-AU" b="1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attributes </a:t>
            </a:r>
            <a:r>
              <a:rPr lang="en-AU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 the </a:t>
            </a:r>
            <a:r>
              <a:rPr lang="en-AU" b="1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Top Cretaceous </a:t>
            </a:r>
            <a:r>
              <a:rPr lang="en-AU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map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51297" y="402559"/>
            <a:ext cx="2310834" cy="73694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6DC10A"/>
                </a:solidFill>
                <a:latin typeface="Tw Cen MT" panose="020B0602020104020603" pitchFamily="34" charset="0"/>
              </a:rPr>
              <a:t>Depositional</a:t>
            </a:r>
            <a:r>
              <a:rPr lang="fr-CH" sz="2400" b="1" dirty="0" smtClean="0">
                <a:solidFill>
                  <a:srgbClr val="6DC10A"/>
                </a:solidFill>
                <a:latin typeface="Tw Cen MT" panose="020B0602020104020603" pitchFamily="34" charset="0"/>
              </a:rPr>
              <a:t> </a:t>
            </a:r>
            <a:r>
              <a:rPr lang="fr-CH" sz="2400" b="1" dirty="0">
                <a:solidFill>
                  <a:srgbClr val="6DC10A"/>
                </a:solidFill>
                <a:latin typeface="Tw Cen MT" panose="020B0602020104020603" pitchFamily="34" charset="0"/>
              </a:rPr>
              <a:t>system </a:t>
            </a:r>
            <a:r>
              <a:rPr lang="en-US" sz="2400" b="1" dirty="0" smtClean="0">
                <a:solidFill>
                  <a:srgbClr val="6DC10A"/>
                </a:solidFill>
                <a:latin typeface="Tw Cen MT" panose="020B0602020104020603" pitchFamily="34" charset="0"/>
              </a:rPr>
              <a:t>analysis</a:t>
            </a:r>
            <a:r>
              <a:rPr lang="fr-CH" sz="2400" b="1" dirty="0" smtClean="0">
                <a:solidFill>
                  <a:srgbClr val="6DC10A"/>
                </a:solidFill>
                <a:latin typeface="Tw Cen MT" panose="020B0602020104020603" pitchFamily="34" charset="0"/>
              </a:rPr>
              <a:t> </a:t>
            </a:r>
            <a:endParaRPr lang="en-US" sz="2400" b="1" dirty="0">
              <a:solidFill>
                <a:srgbClr val="6DC10A"/>
              </a:solidFill>
              <a:latin typeface="Tw Cen MT" panose="020B0602020104020603" pitchFamily="34" charset="0"/>
            </a:endParaRPr>
          </a:p>
        </p:txBody>
      </p:sp>
      <p:grpSp>
        <p:nvGrpSpPr>
          <p:cNvPr id="6" name="Groupe 5"/>
          <p:cNvGrpSpPr/>
          <p:nvPr/>
        </p:nvGrpSpPr>
        <p:grpSpPr>
          <a:xfrm>
            <a:off x="2710543" y="28501"/>
            <a:ext cx="9341757" cy="6816436"/>
            <a:chOff x="2710543" y="28501"/>
            <a:chExt cx="9341757" cy="6816436"/>
          </a:xfrm>
        </p:grpSpPr>
        <p:grpSp>
          <p:nvGrpSpPr>
            <p:cNvPr id="5" name="Groupe 4"/>
            <p:cNvGrpSpPr/>
            <p:nvPr/>
          </p:nvGrpSpPr>
          <p:grpSpPr>
            <a:xfrm>
              <a:off x="2829131" y="95397"/>
              <a:ext cx="9223169" cy="6675759"/>
              <a:chOff x="1261389" y="140677"/>
              <a:chExt cx="9125257" cy="6600093"/>
            </a:xfrm>
          </p:grpSpPr>
          <p:pic>
            <p:nvPicPr>
              <p:cNvPr id="2" name="Image 1" descr="C:\Users\DELL\Desktop\corel docs\spectral late cretaceous 22.jpg"/>
              <p:cNvPicPr/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61389" y="140677"/>
                <a:ext cx="9125257" cy="6600093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" name="Flèche courbée vers le bas 2"/>
              <p:cNvSpPr/>
              <p:nvPr/>
            </p:nvSpPr>
            <p:spPr>
              <a:xfrm rot="14282408">
                <a:off x="295698" y="4416695"/>
                <a:ext cx="3554713" cy="956643"/>
              </a:xfrm>
              <a:prstGeom prst="curvedDownArrow">
                <a:avLst>
                  <a:gd name="adj1" fmla="val 25000"/>
                  <a:gd name="adj2" fmla="val 46225"/>
                  <a:gd name="adj3" fmla="val 25000"/>
                </a:avLst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fr-FR"/>
              </a:p>
            </p:txBody>
          </p:sp>
        </p:grpSp>
        <p:sp>
          <p:nvSpPr>
            <p:cNvPr id="9" name="Rectangle 8"/>
            <p:cNvSpPr/>
            <p:nvPr/>
          </p:nvSpPr>
          <p:spPr>
            <a:xfrm>
              <a:off x="2710543" y="28501"/>
              <a:ext cx="9341757" cy="6816436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Ellipse 9"/>
            <p:cNvSpPr/>
            <p:nvPr/>
          </p:nvSpPr>
          <p:spPr>
            <a:xfrm>
              <a:off x="9468584" y="752881"/>
              <a:ext cx="101607" cy="93788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/>
            </a:p>
          </p:txBody>
        </p:sp>
        <p:sp>
          <p:nvSpPr>
            <p:cNvPr id="11" name="Ellipse 10"/>
            <p:cNvSpPr/>
            <p:nvPr/>
          </p:nvSpPr>
          <p:spPr>
            <a:xfrm>
              <a:off x="8361622" y="2233637"/>
              <a:ext cx="101607" cy="93788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/>
            </a:p>
          </p:txBody>
        </p:sp>
        <p:sp>
          <p:nvSpPr>
            <p:cNvPr id="12" name="Ellipse 11"/>
            <p:cNvSpPr/>
            <p:nvPr/>
          </p:nvSpPr>
          <p:spPr>
            <a:xfrm>
              <a:off x="5400654" y="3178191"/>
              <a:ext cx="101607" cy="93788"/>
            </a:xfrm>
            <a:prstGeom prst="ellipse">
              <a:avLst/>
            </a:prstGeom>
            <a:solidFill>
              <a:srgbClr val="00B0F0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/>
            </a:p>
          </p:txBody>
        </p:sp>
        <p:sp>
          <p:nvSpPr>
            <p:cNvPr id="13" name="Ellipse 12"/>
            <p:cNvSpPr/>
            <p:nvPr/>
          </p:nvSpPr>
          <p:spPr>
            <a:xfrm>
              <a:off x="4122898" y="5004914"/>
              <a:ext cx="101607" cy="93788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/>
            </a:p>
          </p:txBody>
        </p:sp>
        <p:sp>
          <p:nvSpPr>
            <p:cNvPr id="14" name="ZoneTexte 2"/>
            <p:cNvSpPr txBox="1"/>
            <p:nvPr/>
          </p:nvSpPr>
          <p:spPr>
            <a:xfrm>
              <a:off x="9743338" y="95397"/>
              <a:ext cx="845293" cy="3499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n-US" sz="1400" b="1" kern="12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Kronos</a:t>
              </a:r>
              <a:endParaRPr lang="fr-FR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396608" y="2394321"/>
              <a:ext cx="1015817" cy="43142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400" b="1" kern="1200" dirty="0" err="1">
                  <a:solidFill>
                    <a:srgbClr val="FFFF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Torosa</a:t>
              </a:r>
              <a:endParaRPr lang="fr-FR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6" name="ZoneTexte 2"/>
            <p:cNvSpPr txBox="1"/>
            <p:nvPr/>
          </p:nvSpPr>
          <p:spPr>
            <a:xfrm>
              <a:off x="6205088" y="3003222"/>
              <a:ext cx="75046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n-US" sz="1400" b="1" kern="1200" dirty="0">
                  <a:solidFill>
                    <a:srgbClr val="00B0F0"/>
                  </a:solidFill>
                  <a:effectLst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Kronos</a:t>
              </a:r>
              <a:endParaRPr lang="fr-FR" sz="12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351582" y="5244907"/>
              <a:ext cx="1015817" cy="43142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400" b="1" kern="1200" dirty="0" err="1">
                  <a:solidFill>
                    <a:srgbClr val="FFFF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Torosa</a:t>
              </a:r>
              <a:endParaRPr lang="fr-FR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991600" y="6442921"/>
            <a:ext cx="2743200" cy="365125"/>
          </a:xfrm>
        </p:spPr>
        <p:txBody>
          <a:bodyPr/>
          <a:lstStyle/>
          <a:p>
            <a:fld id="{ECBE563C-3A4C-4034-9EDF-4A78C083A528}" type="slidenum">
              <a:rPr lang="en-US" sz="1400" b="1">
                <a:solidFill>
                  <a:schemeClr val="tx1"/>
                </a:solidFill>
              </a:rPr>
              <a:t>6</a:t>
            </a:fld>
            <a:endParaRPr lang="en-US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226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2280" y="2641585"/>
            <a:ext cx="2574255" cy="133882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AU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Spectral decomposition </a:t>
            </a:r>
            <a:r>
              <a:rPr lang="en-AU" b="1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AU" b="1" dirty="0" err="1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Rms</a:t>
            </a:r>
            <a:r>
              <a:rPr lang="en-AU" b="1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attributes </a:t>
            </a:r>
            <a:r>
              <a:rPr lang="en-AU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 the </a:t>
            </a:r>
            <a:r>
              <a:rPr lang="en-AU" b="1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Top Cretaceous </a:t>
            </a:r>
            <a:r>
              <a:rPr lang="en-AU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map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51297" y="402559"/>
            <a:ext cx="2310834" cy="73694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6DC10A"/>
                </a:solidFill>
                <a:latin typeface="Tw Cen MT" panose="020B0602020104020603" pitchFamily="34" charset="0"/>
              </a:rPr>
              <a:t>Depositional</a:t>
            </a:r>
            <a:r>
              <a:rPr lang="fr-CH" sz="2400" b="1" dirty="0" smtClean="0">
                <a:solidFill>
                  <a:srgbClr val="6DC10A"/>
                </a:solidFill>
                <a:latin typeface="Tw Cen MT" panose="020B0602020104020603" pitchFamily="34" charset="0"/>
              </a:rPr>
              <a:t> </a:t>
            </a:r>
            <a:r>
              <a:rPr lang="fr-CH" sz="2400" b="1" dirty="0">
                <a:solidFill>
                  <a:srgbClr val="6DC10A"/>
                </a:solidFill>
                <a:latin typeface="Tw Cen MT" panose="020B0602020104020603" pitchFamily="34" charset="0"/>
              </a:rPr>
              <a:t>system </a:t>
            </a:r>
            <a:r>
              <a:rPr lang="en-US" sz="2400" b="1" dirty="0" smtClean="0">
                <a:solidFill>
                  <a:srgbClr val="6DC10A"/>
                </a:solidFill>
                <a:latin typeface="Tw Cen MT" panose="020B0602020104020603" pitchFamily="34" charset="0"/>
              </a:rPr>
              <a:t>analysis</a:t>
            </a:r>
            <a:r>
              <a:rPr lang="fr-CH" sz="2400" b="1" dirty="0" smtClean="0">
                <a:solidFill>
                  <a:srgbClr val="6DC10A"/>
                </a:solidFill>
                <a:latin typeface="Tw Cen MT" panose="020B0602020104020603" pitchFamily="34" charset="0"/>
              </a:rPr>
              <a:t> </a:t>
            </a:r>
            <a:endParaRPr lang="en-US" sz="2400" b="1" dirty="0">
              <a:solidFill>
                <a:srgbClr val="6DC10A"/>
              </a:solidFill>
              <a:latin typeface="Tw Cen MT" panose="020B0602020104020603" pitchFamily="34" charset="0"/>
            </a:endParaRPr>
          </a:p>
        </p:txBody>
      </p:sp>
      <p:grpSp>
        <p:nvGrpSpPr>
          <p:cNvPr id="6" name="Groupe 5"/>
          <p:cNvGrpSpPr/>
          <p:nvPr/>
        </p:nvGrpSpPr>
        <p:grpSpPr>
          <a:xfrm>
            <a:off x="2710543" y="28501"/>
            <a:ext cx="9341757" cy="6816436"/>
            <a:chOff x="2710543" y="28501"/>
            <a:chExt cx="9341757" cy="6816436"/>
          </a:xfrm>
        </p:grpSpPr>
        <p:grpSp>
          <p:nvGrpSpPr>
            <p:cNvPr id="5" name="Groupe 4"/>
            <p:cNvGrpSpPr/>
            <p:nvPr/>
          </p:nvGrpSpPr>
          <p:grpSpPr>
            <a:xfrm>
              <a:off x="2829131" y="95397"/>
              <a:ext cx="9223169" cy="6675759"/>
              <a:chOff x="1261389" y="140677"/>
              <a:chExt cx="9125257" cy="6600093"/>
            </a:xfrm>
          </p:grpSpPr>
          <p:pic>
            <p:nvPicPr>
              <p:cNvPr id="2" name="Image 1" descr="C:\Users\DELL\Desktop\corel docs\spectral late cretaceous 22.jpg"/>
              <p:cNvPicPr/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61389" y="140677"/>
                <a:ext cx="9125257" cy="6600093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" name="Flèche courbée vers le bas 2"/>
              <p:cNvSpPr/>
              <p:nvPr/>
            </p:nvSpPr>
            <p:spPr>
              <a:xfrm rot="14282408">
                <a:off x="295698" y="4416695"/>
                <a:ext cx="3554713" cy="956643"/>
              </a:xfrm>
              <a:prstGeom prst="curvedDownArrow">
                <a:avLst>
                  <a:gd name="adj1" fmla="val 25000"/>
                  <a:gd name="adj2" fmla="val 46225"/>
                  <a:gd name="adj3" fmla="val 25000"/>
                </a:avLst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fr-FR"/>
              </a:p>
            </p:txBody>
          </p:sp>
        </p:grpSp>
        <p:sp>
          <p:nvSpPr>
            <p:cNvPr id="9" name="Rectangle 8"/>
            <p:cNvSpPr/>
            <p:nvPr/>
          </p:nvSpPr>
          <p:spPr>
            <a:xfrm>
              <a:off x="2710543" y="28501"/>
              <a:ext cx="9341757" cy="6816436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Ellipse 9"/>
            <p:cNvSpPr/>
            <p:nvPr/>
          </p:nvSpPr>
          <p:spPr>
            <a:xfrm>
              <a:off x="9468584" y="752881"/>
              <a:ext cx="101607" cy="93788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/>
            </a:p>
          </p:txBody>
        </p:sp>
        <p:sp>
          <p:nvSpPr>
            <p:cNvPr id="11" name="Ellipse 10"/>
            <p:cNvSpPr/>
            <p:nvPr/>
          </p:nvSpPr>
          <p:spPr>
            <a:xfrm>
              <a:off x="8361622" y="2233637"/>
              <a:ext cx="101607" cy="93788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/>
            </a:p>
          </p:txBody>
        </p:sp>
        <p:sp>
          <p:nvSpPr>
            <p:cNvPr id="12" name="Ellipse 11"/>
            <p:cNvSpPr/>
            <p:nvPr/>
          </p:nvSpPr>
          <p:spPr>
            <a:xfrm>
              <a:off x="5400654" y="3178191"/>
              <a:ext cx="101607" cy="93788"/>
            </a:xfrm>
            <a:prstGeom prst="ellipse">
              <a:avLst/>
            </a:prstGeom>
            <a:solidFill>
              <a:srgbClr val="00B0F0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/>
            </a:p>
          </p:txBody>
        </p:sp>
        <p:sp>
          <p:nvSpPr>
            <p:cNvPr id="13" name="Ellipse 12"/>
            <p:cNvSpPr/>
            <p:nvPr/>
          </p:nvSpPr>
          <p:spPr>
            <a:xfrm>
              <a:off x="4122898" y="5004914"/>
              <a:ext cx="101607" cy="93788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/>
            </a:p>
          </p:txBody>
        </p:sp>
        <p:sp>
          <p:nvSpPr>
            <p:cNvPr id="14" name="ZoneTexte 2"/>
            <p:cNvSpPr txBox="1"/>
            <p:nvPr/>
          </p:nvSpPr>
          <p:spPr>
            <a:xfrm>
              <a:off x="9743338" y="95397"/>
              <a:ext cx="845293" cy="3499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n-US" sz="1400" b="1" kern="12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Kronos</a:t>
              </a:r>
              <a:endParaRPr lang="fr-FR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396608" y="2394321"/>
              <a:ext cx="1015817" cy="43142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400" b="1" kern="1200" dirty="0" err="1">
                  <a:solidFill>
                    <a:srgbClr val="FFFF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Torosa</a:t>
              </a:r>
              <a:endParaRPr lang="fr-FR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6" name="ZoneTexte 2"/>
            <p:cNvSpPr txBox="1"/>
            <p:nvPr/>
          </p:nvSpPr>
          <p:spPr>
            <a:xfrm>
              <a:off x="6205088" y="3003222"/>
              <a:ext cx="75046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n-US" sz="1400" b="1" kern="1200" dirty="0">
                  <a:solidFill>
                    <a:srgbClr val="00B0F0"/>
                  </a:solidFill>
                  <a:effectLst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Kronos</a:t>
              </a:r>
              <a:endParaRPr lang="fr-FR" sz="12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351582" y="5244907"/>
              <a:ext cx="1015817" cy="43142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400" b="1" kern="1200" dirty="0" err="1">
                  <a:solidFill>
                    <a:srgbClr val="FFFF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Torosa</a:t>
              </a:r>
              <a:endParaRPr lang="fr-FR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991600" y="6442921"/>
            <a:ext cx="2743200" cy="365125"/>
          </a:xfrm>
        </p:spPr>
        <p:txBody>
          <a:bodyPr/>
          <a:lstStyle/>
          <a:p>
            <a:fld id="{ECBE563C-3A4C-4034-9EDF-4A78C083A528}" type="slidenum">
              <a:rPr lang="en-US" sz="1400" b="1">
                <a:solidFill>
                  <a:schemeClr val="tx1"/>
                </a:solidFill>
              </a:rPr>
              <a:t>7</a:t>
            </a:fld>
            <a:endParaRPr lang="en-US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543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227</Words>
  <Application>Microsoft Office PowerPoint</Application>
  <PresentationFormat>Grand écran</PresentationFormat>
  <Paragraphs>66</Paragraphs>
  <Slides>7</Slides>
  <Notes>6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6" baseType="lpstr">
      <vt:lpstr>Aharoni</vt:lpstr>
      <vt:lpstr>Arial</vt:lpstr>
      <vt:lpstr>Calibri</vt:lpstr>
      <vt:lpstr>Calibri Light</vt:lpstr>
      <vt:lpstr>Maiandra GD</vt:lpstr>
      <vt:lpstr>Tahoma</vt:lpstr>
      <vt:lpstr>Times New Roman</vt:lpstr>
      <vt:lpstr>Tw Cen MT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DELL</dc:creator>
  <cp:lastModifiedBy>DELL</cp:lastModifiedBy>
  <cp:revision>5</cp:revision>
  <dcterms:created xsi:type="dcterms:W3CDTF">2021-06-10T22:21:28Z</dcterms:created>
  <dcterms:modified xsi:type="dcterms:W3CDTF">2021-06-10T22:32:33Z</dcterms:modified>
</cp:coreProperties>
</file>